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91" r:id="rId5"/>
    <p:sldId id="284" r:id="rId6"/>
    <p:sldId id="285" r:id="rId7"/>
    <p:sldId id="286" r:id="rId8"/>
    <p:sldId id="292" r:id="rId9"/>
    <p:sldId id="269" r:id="rId10"/>
    <p:sldId id="299" r:id="rId11"/>
    <p:sldId id="300" r:id="rId12"/>
    <p:sldId id="288" r:id="rId13"/>
    <p:sldId id="289" r:id="rId14"/>
    <p:sldId id="290" r:id="rId15"/>
    <p:sldId id="280" r:id="rId16"/>
    <p:sldId id="287" r:id="rId17"/>
    <p:sldId id="293" r:id="rId18"/>
    <p:sldId id="294" r:id="rId19"/>
    <p:sldId id="295" r:id="rId20"/>
    <p:sldId id="296" r:id="rId21"/>
    <p:sldId id="298" r:id="rId22"/>
    <p:sldId id="297" r:id="rId23"/>
    <p:sldId id="283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96" y="-5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62827D-B9F3-4F1A-A178-91785B15EDEB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55CEDBCB-2353-4E31-B0FD-9ACBD88EC908}">
      <dgm:prSet phldrT="[Текст]"/>
      <dgm:spPr/>
      <dgm:t>
        <a:bodyPr/>
        <a:lstStyle/>
        <a:p>
          <a:r>
            <a:rPr lang="ru-RU" dirty="0" smtClean="0"/>
            <a:t>2). </a:t>
          </a:r>
          <a:r>
            <a:rPr lang="ru-RU" dirty="0" err="1" smtClean="0"/>
            <a:t>Якими</a:t>
          </a:r>
          <a:r>
            <a:rPr lang="ru-RU" dirty="0" smtClean="0"/>
            <a:t> </a:t>
          </a:r>
          <a:r>
            <a:rPr lang="ru-RU" dirty="0" err="1" smtClean="0"/>
            <a:t>дрібними</a:t>
          </a:r>
          <a:r>
            <a:rPr lang="ru-RU" dirty="0" smtClean="0"/>
            <a:t> монетами </a:t>
          </a:r>
          <a:r>
            <a:rPr lang="ru-RU" dirty="0" err="1" smtClean="0"/>
            <a:t>можна</a:t>
          </a:r>
          <a:r>
            <a:rPr lang="ru-RU" dirty="0" smtClean="0"/>
            <a:t> </a:t>
          </a:r>
          <a:r>
            <a:rPr lang="ru-RU" dirty="0" err="1" smtClean="0"/>
            <a:t>замінити</a:t>
          </a:r>
          <a:r>
            <a:rPr lang="ru-RU" dirty="0" smtClean="0"/>
            <a:t> монету </a:t>
          </a:r>
          <a:r>
            <a:rPr lang="ru-RU" dirty="0" err="1" smtClean="0"/>
            <a:t>вартістю</a:t>
          </a:r>
          <a:r>
            <a:rPr lang="ru-RU" dirty="0" smtClean="0"/>
            <a:t> 5 к.? </a:t>
          </a:r>
          <a:endParaRPr lang="ru-RU" dirty="0"/>
        </a:p>
      </dgm:t>
    </dgm:pt>
    <dgm:pt modelId="{6759DA28-4E3E-4A49-B85E-581712E7050B}" type="parTrans" cxnId="{C66EFF24-E547-45A3-8CE0-E0778E3A38F9}">
      <dgm:prSet/>
      <dgm:spPr/>
      <dgm:t>
        <a:bodyPr/>
        <a:lstStyle/>
        <a:p>
          <a:endParaRPr lang="ru-RU"/>
        </a:p>
      </dgm:t>
    </dgm:pt>
    <dgm:pt modelId="{EED2060A-5645-4390-AF88-F79CEFB4C11A}" type="sibTrans" cxnId="{C66EFF24-E547-45A3-8CE0-E0778E3A38F9}">
      <dgm:prSet/>
      <dgm:spPr/>
      <dgm:t>
        <a:bodyPr/>
        <a:lstStyle/>
        <a:p>
          <a:endParaRPr lang="ru-RU"/>
        </a:p>
      </dgm:t>
    </dgm:pt>
    <dgm:pt modelId="{490FDC07-7527-4E74-8FFB-37E1DC32A258}">
      <dgm:prSet custT="1"/>
      <dgm:spPr/>
      <dgm:t>
        <a:bodyPr/>
        <a:lstStyle/>
        <a:p>
          <a:r>
            <a:rPr lang="ru-RU" sz="2800" dirty="0" smtClean="0"/>
            <a:t>1 + 1 + 1 + 1 + 1;</a:t>
          </a:r>
          <a:endParaRPr lang="ru-RU" sz="2800" dirty="0" smtClean="0"/>
        </a:p>
      </dgm:t>
    </dgm:pt>
    <dgm:pt modelId="{D96AA233-C10C-4491-B73E-C96DA25F2521}" type="parTrans" cxnId="{2020387E-D363-47CB-8F23-C7804996E8A4}">
      <dgm:prSet/>
      <dgm:spPr/>
      <dgm:t>
        <a:bodyPr/>
        <a:lstStyle/>
        <a:p>
          <a:endParaRPr lang="ru-RU"/>
        </a:p>
      </dgm:t>
    </dgm:pt>
    <dgm:pt modelId="{F76A38AE-AB1C-4AAE-8D99-F379CEB88D2E}" type="sibTrans" cxnId="{2020387E-D363-47CB-8F23-C7804996E8A4}">
      <dgm:prSet/>
      <dgm:spPr/>
      <dgm:t>
        <a:bodyPr/>
        <a:lstStyle/>
        <a:p>
          <a:endParaRPr lang="ru-RU"/>
        </a:p>
      </dgm:t>
    </dgm:pt>
    <dgm:pt modelId="{ACF47074-9AC5-499F-8E1A-10DD5941894E}">
      <dgm:prSet custT="1"/>
      <dgm:spPr/>
      <dgm:t>
        <a:bodyPr/>
        <a:lstStyle/>
        <a:p>
          <a:r>
            <a:rPr lang="ru-RU" sz="2800" dirty="0" smtClean="0"/>
            <a:t>2 + 1 + 1 + 1; </a:t>
          </a:r>
          <a:endParaRPr lang="ru-RU" sz="2800" dirty="0" smtClean="0"/>
        </a:p>
      </dgm:t>
    </dgm:pt>
    <dgm:pt modelId="{304D8B03-E33A-4DD8-8BBC-D7D230754FB8}" type="parTrans" cxnId="{5E1747C6-29DA-4A16-B810-AA1C33E789D9}">
      <dgm:prSet/>
      <dgm:spPr/>
      <dgm:t>
        <a:bodyPr/>
        <a:lstStyle/>
        <a:p>
          <a:endParaRPr lang="ru-RU"/>
        </a:p>
      </dgm:t>
    </dgm:pt>
    <dgm:pt modelId="{335A5176-D79A-41A7-8B46-B9C2F235F374}" type="sibTrans" cxnId="{5E1747C6-29DA-4A16-B810-AA1C33E789D9}">
      <dgm:prSet/>
      <dgm:spPr/>
      <dgm:t>
        <a:bodyPr/>
        <a:lstStyle/>
        <a:p>
          <a:endParaRPr lang="ru-RU"/>
        </a:p>
      </dgm:t>
    </dgm:pt>
    <dgm:pt modelId="{82176276-55AB-4456-9814-FC00BCB59C88}">
      <dgm:prSet custT="1"/>
      <dgm:spPr/>
      <dgm:t>
        <a:bodyPr/>
        <a:lstStyle/>
        <a:p>
          <a:r>
            <a:rPr lang="ru-RU" sz="2800" dirty="0" smtClean="0"/>
            <a:t>2 + 2 + 1.</a:t>
          </a:r>
          <a:endParaRPr lang="ru-RU" sz="2800" dirty="0" smtClean="0"/>
        </a:p>
      </dgm:t>
    </dgm:pt>
    <dgm:pt modelId="{1AAE2F17-7774-4DC8-8B6D-4BD259B74AD6}" type="parTrans" cxnId="{2154BB82-922A-4306-9AC6-176047393D7F}">
      <dgm:prSet/>
      <dgm:spPr/>
      <dgm:t>
        <a:bodyPr/>
        <a:lstStyle/>
        <a:p>
          <a:endParaRPr lang="ru-RU"/>
        </a:p>
      </dgm:t>
    </dgm:pt>
    <dgm:pt modelId="{B2051D01-EFB7-40D0-BBB7-28A103A0AB10}" type="sibTrans" cxnId="{2154BB82-922A-4306-9AC6-176047393D7F}">
      <dgm:prSet/>
      <dgm:spPr/>
      <dgm:t>
        <a:bodyPr/>
        <a:lstStyle/>
        <a:p>
          <a:endParaRPr lang="ru-RU"/>
        </a:p>
      </dgm:t>
    </dgm:pt>
    <dgm:pt modelId="{48880792-AA12-4E1B-9668-4EB3F1397F58}" type="pres">
      <dgm:prSet presAssocID="{1D62827D-B9F3-4F1A-A178-91785B15EDE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F9F21C-AFA6-4678-8EF8-090D130E1DD9}" type="pres">
      <dgm:prSet presAssocID="{55CEDBCB-2353-4E31-B0FD-9ACBD88EC908}" presName="root" presStyleCnt="0"/>
      <dgm:spPr/>
    </dgm:pt>
    <dgm:pt modelId="{3DC3226F-9D99-4741-96CD-1229F5E1E5AC}" type="pres">
      <dgm:prSet presAssocID="{55CEDBCB-2353-4E31-B0FD-9ACBD88EC908}" presName="rootComposite" presStyleCnt="0"/>
      <dgm:spPr/>
    </dgm:pt>
    <dgm:pt modelId="{A722B314-99C6-4D3D-8479-EFBCDE863D23}" type="pres">
      <dgm:prSet presAssocID="{55CEDBCB-2353-4E31-B0FD-9ACBD88EC908}" presName="rootText" presStyleLbl="node1" presStyleIdx="0" presStyleCnt="1" custScaleX="218990"/>
      <dgm:spPr/>
      <dgm:t>
        <a:bodyPr/>
        <a:lstStyle/>
        <a:p>
          <a:endParaRPr lang="ru-RU"/>
        </a:p>
      </dgm:t>
    </dgm:pt>
    <dgm:pt modelId="{B5E9329D-4B16-4523-B8CC-F1B05FE3AD37}" type="pres">
      <dgm:prSet presAssocID="{55CEDBCB-2353-4E31-B0FD-9ACBD88EC908}" presName="rootConnector" presStyleLbl="node1" presStyleIdx="0" presStyleCnt="1"/>
      <dgm:spPr/>
    </dgm:pt>
    <dgm:pt modelId="{87DE37BE-4A24-44B0-8944-410BA025B30B}" type="pres">
      <dgm:prSet presAssocID="{55CEDBCB-2353-4E31-B0FD-9ACBD88EC908}" presName="childShape" presStyleCnt="0"/>
      <dgm:spPr/>
    </dgm:pt>
    <dgm:pt modelId="{08746E66-64E0-492F-AE07-6FD6B517F4B0}" type="pres">
      <dgm:prSet presAssocID="{D96AA233-C10C-4491-B73E-C96DA25F2521}" presName="Name13" presStyleLbl="parChTrans1D2" presStyleIdx="0" presStyleCnt="3"/>
      <dgm:spPr/>
    </dgm:pt>
    <dgm:pt modelId="{15B4583B-B08E-4A0D-A6F7-57E8D1B1A0C8}" type="pres">
      <dgm:prSet presAssocID="{490FDC07-7527-4E74-8FFB-37E1DC32A258}" presName="childText" presStyleLbl="bgAcc1" presStyleIdx="0" presStyleCnt="3" custScaleX="21899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33104F-FFFF-48C2-A0E9-7449B07DDF6E}" type="pres">
      <dgm:prSet presAssocID="{304D8B03-E33A-4DD8-8BBC-D7D230754FB8}" presName="Name13" presStyleLbl="parChTrans1D2" presStyleIdx="1" presStyleCnt="3"/>
      <dgm:spPr/>
    </dgm:pt>
    <dgm:pt modelId="{6D1F93DC-CE5E-4183-B38C-440F417D374A}" type="pres">
      <dgm:prSet presAssocID="{ACF47074-9AC5-499F-8E1A-10DD5941894E}" presName="childText" presStyleLbl="bgAcc1" presStyleIdx="1" presStyleCnt="3" custScaleX="21899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62D4C9-F445-497C-AB1C-3267A2DA2289}" type="pres">
      <dgm:prSet presAssocID="{1AAE2F17-7774-4DC8-8B6D-4BD259B74AD6}" presName="Name13" presStyleLbl="parChTrans1D2" presStyleIdx="2" presStyleCnt="3"/>
      <dgm:spPr/>
    </dgm:pt>
    <dgm:pt modelId="{FD179C67-CE93-454C-9304-87FDC6B268F8}" type="pres">
      <dgm:prSet presAssocID="{82176276-55AB-4456-9814-FC00BCB59C88}" presName="childText" presStyleLbl="bgAcc1" presStyleIdx="2" presStyleCnt="3" custScaleX="21899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835E295-25C1-41A5-A6C4-C48E96BC970A}" type="presOf" srcId="{55CEDBCB-2353-4E31-B0FD-9ACBD88EC908}" destId="{A722B314-99C6-4D3D-8479-EFBCDE863D23}" srcOrd="0" destOrd="0" presId="urn:microsoft.com/office/officeart/2005/8/layout/hierarchy3"/>
    <dgm:cxn modelId="{342DDF0A-3517-4FD2-9E23-9608B5CB3125}" type="presOf" srcId="{ACF47074-9AC5-499F-8E1A-10DD5941894E}" destId="{6D1F93DC-CE5E-4183-B38C-440F417D374A}" srcOrd="0" destOrd="0" presId="urn:microsoft.com/office/officeart/2005/8/layout/hierarchy3"/>
    <dgm:cxn modelId="{50FA913A-806E-4FE3-95B2-EE6776FED15D}" type="presOf" srcId="{55CEDBCB-2353-4E31-B0FD-9ACBD88EC908}" destId="{B5E9329D-4B16-4523-B8CC-F1B05FE3AD37}" srcOrd="1" destOrd="0" presId="urn:microsoft.com/office/officeart/2005/8/layout/hierarchy3"/>
    <dgm:cxn modelId="{2020387E-D363-47CB-8F23-C7804996E8A4}" srcId="{55CEDBCB-2353-4E31-B0FD-9ACBD88EC908}" destId="{490FDC07-7527-4E74-8FFB-37E1DC32A258}" srcOrd="0" destOrd="0" parTransId="{D96AA233-C10C-4491-B73E-C96DA25F2521}" sibTransId="{F76A38AE-AB1C-4AAE-8D99-F379CEB88D2E}"/>
    <dgm:cxn modelId="{F171B45A-E3EA-4D92-B36F-8A16DBB06607}" type="presOf" srcId="{490FDC07-7527-4E74-8FFB-37E1DC32A258}" destId="{15B4583B-B08E-4A0D-A6F7-57E8D1B1A0C8}" srcOrd="0" destOrd="0" presId="urn:microsoft.com/office/officeart/2005/8/layout/hierarchy3"/>
    <dgm:cxn modelId="{637E6A19-F01E-4D4B-9C7B-41D6A0CEBCFB}" type="presOf" srcId="{1D62827D-B9F3-4F1A-A178-91785B15EDEB}" destId="{48880792-AA12-4E1B-9668-4EB3F1397F58}" srcOrd="0" destOrd="0" presId="urn:microsoft.com/office/officeart/2005/8/layout/hierarchy3"/>
    <dgm:cxn modelId="{200F8085-9AB3-4489-9607-C1E3F36FEAB8}" type="presOf" srcId="{D96AA233-C10C-4491-B73E-C96DA25F2521}" destId="{08746E66-64E0-492F-AE07-6FD6B517F4B0}" srcOrd="0" destOrd="0" presId="urn:microsoft.com/office/officeart/2005/8/layout/hierarchy3"/>
    <dgm:cxn modelId="{032DF561-EEDF-4AEF-A4B3-8F7C77B97326}" type="presOf" srcId="{82176276-55AB-4456-9814-FC00BCB59C88}" destId="{FD179C67-CE93-454C-9304-87FDC6B268F8}" srcOrd="0" destOrd="0" presId="urn:microsoft.com/office/officeart/2005/8/layout/hierarchy3"/>
    <dgm:cxn modelId="{60D09935-86C0-4AC2-A85A-4793A6FA6005}" type="presOf" srcId="{304D8B03-E33A-4DD8-8BBC-D7D230754FB8}" destId="{AC33104F-FFFF-48C2-A0E9-7449B07DDF6E}" srcOrd="0" destOrd="0" presId="urn:microsoft.com/office/officeart/2005/8/layout/hierarchy3"/>
    <dgm:cxn modelId="{C66EFF24-E547-45A3-8CE0-E0778E3A38F9}" srcId="{1D62827D-B9F3-4F1A-A178-91785B15EDEB}" destId="{55CEDBCB-2353-4E31-B0FD-9ACBD88EC908}" srcOrd="0" destOrd="0" parTransId="{6759DA28-4E3E-4A49-B85E-581712E7050B}" sibTransId="{EED2060A-5645-4390-AF88-F79CEFB4C11A}"/>
    <dgm:cxn modelId="{5E1747C6-29DA-4A16-B810-AA1C33E789D9}" srcId="{55CEDBCB-2353-4E31-B0FD-9ACBD88EC908}" destId="{ACF47074-9AC5-499F-8E1A-10DD5941894E}" srcOrd="1" destOrd="0" parTransId="{304D8B03-E33A-4DD8-8BBC-D7D230754FB8}" sibTransId="{335A5176-D79A-41A7-8B46-B9C2F235F374}"/>
    <dgm:cxn modelId="{E621C3C2-C265-4775-813E-8492D622D34A}" type="presOf" srcId="{1AAE2F17-7774-4DC8-8B6D-4BD259B74AD6}" destId="{3662D4C9-F445-497C-AB1C-3267A2DA2289}" srcOrd="0" destOrd="0" presId="urn:microsoft.com/office/officeart/2005/8/layout/hierarchy3"/>
    <dgm:cxn modelId="{2154BB82-922A-4306-9AC6-176047393D7F}" srcId="{55CEDBCB-2353-4E31-B0FD-9ACBD88EC908}" destId="{82176276-55AB-4456-9814-FC00BCB59C88}" srcOrd="2" destOrd="0" parTransId="{1AAE2F17-7774-4DC8-8B6D-4BD259B74AD6}" sibTransId="{B2051D01-EFB7-40D0-BBB7-28A103A0AB10}"/>
    <dgm:cxn modelId="{FB634710-6554-4C24-BE26-788FC885D72D}" type="presParOf" srcId="{48880792-AA12-4E1B-9668-4EB3F1397F58}" destId="{8FF9F21C-AFA6-4678-8EF8-090D130E1DD9}" srcOrd="0" destOrd="0" presId="urn:microsoft.com/office/officeart/2005/8/layout/hierarchy3"/>
    <dgm:cxn modelId="{8DB75970-F706-424D-B5CE-1D004CA77641}" type="presParOf" srcId="{8FF9F21C-AFA6-4678-8EF8-090D130E1DD9}" destId="{3DC3226F-9D99-4741-96CD-1229F5E1E5AC}" srcOrd="0" destOrd="0" presId="urn:microsoft.com/office/officeart/2005/8/layout/hierarchy3"/>
    <dgm:cxn modelId="{0BBD0602-AD89-42A3-B86B-F8CD29762EDC}" type="presParOf" srcId="{3DC3226F-9D99-4741-96CD-1229F5E1E5AC}" destId="{A722B314-99C6-4D3D-8479-EFBCDE863D23}" srcOrd="0" destOrd="0" presId="urn:microsoft.com/office/officeart/2005/8/layout/hierarchy3"/>
    <dgm:cxn modelId="{6C5B013A-CB80-487F-A24B-38884FDF9299}" type="presParOf" srcId="{3DC3226F-9D99-4741-96CD-1229F5E1E5AC}" destId="{B5E9329D-4B16-4523-B8CC-F1B05FE3AD37}" srcOrd="1" destOrd="0" presId="urn:microsoft.com/office/officeart/2005/8/layout/hierarchy3"/>
    <dgm:cxn modelId="{49B233DD-C7D5-425B-90CE-0D6254C27D43}" type="presParOf" srcId="{8FF9F21C-AFA6-4678-8EF8-090D130E1DD9}" destId="{87DE37BE-4A24-44B0-8944-410BA025B30B}" srcOrd="1" destOrd="0" presId="urn:microsoft.com/office/officeart/2005/8/layout/hierarchy3"/>
    <dgm:cxn modelId="{F920AA21-F531-46BF-9C33-670E03D68804}" type="presParOf" srcId="{87DE37BE-4A24-44B0-8944-410BA025B30B}" destId="{08746E66-64E0-492F-AE07-6FD6B517F4B0}" srcOrd="0" destOrd="0" presId="urn:microsoft.com/office/officeart/2005/8/layout/hierarchy3"/>
    <dgm:cxn modelId="{EEF282FD-065C-407B-90FD-574423194059}" type="presParOf" srcId="{87DE37BE-4A24-44B0-8944-410BA025B30B}" destId="{15B4583B-B08E-4A0D-A6F7-57E8D1B1A0C8}" srcOrd="1" destOrd="0" presId="urn:microsoft.com/office/officeart/2005/8/layout/hierarchy3"/>
    <dgm:cxn modelId="{ECCC6AB0-BD0F-4DB8-8A8B-F792B24ACB53}" type="presParOf" srcId="{87DE37BE-4A24-44B0-8944-410BA025B30B}" destId="{AC33104F-FFFF-48C2-A0E9-7449B07DDF6E}" srcOrd="2" destOrd="0" presId="urn:microsoft.com/office/officeart/2005/8/layout/hierarchy3"/>
    <dgm:cxn modelId="{35505E08-7016-4DED-A1E4-23339637F12F}" type="presParOf" srcId="{87DE37BE-4A24-44B0-8944-410BA025B30B}" destId="{6D1F93DC-CE5E-4183-B38C-440F417D374A}" srcOrd="3" destOrd="0" presId="urn:microsoft.com/office/officeart/2005/8/layout/hierarchy3"/>
    <dgm:cxn modelId="{D4D2A9FA-7414-4BD5-B91A-E61DE62F0FD0}" type="presParOf" srcId="{87DE37BE-4A24-44B0-8944-410BA025B30B}" destId="{3662D4C9-F445-497C-AB1C-3267A2DA2289}" srcOrd="4" destOrd="0" presId="urn:microsoft.com/office/officeart/2005/8/layout/hierarchy3"/>
    <dgm:cxn modelId="{F07E46DE-81D6-4D50-A88D-EC86562D8853}" type="presParOf" srcId="{87DE37BE-4A24-44B0-8944-410BA025B30B}" destId="{FD179C67-CE93-454C-9304-87FDC6B268F8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2B314-99C6-4D3D-8479-EFBCDE863D23}">
      <dsp:nvSpPr>
        <dsp:cNvPr id="0" name=""/>
        <dsp:cNvSpPr/>
      </dsp:nvSpPr>
      <dsp:spPr>
        <a:xfrm>
          <a:off x="72005" y="513"/>
          <a:ext cx="4172277" cy="952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2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/>
            <a:t>2). </a:t>
          </a:r>
          <a:r>
            <a:rPr lang="ru-RU" sz="2100" kern="1200" dirty="0" err="1" smtClean="0"/>
            <a:t>Якими</a:t>
          </a:r>
          <a:r>
            <a:rPr lang="ru-RU" sz="2100" kern="1200" dirty="0" smtClean="0"/>
            <a:t> </a:t>
          </a:r>
          <a:r>
            <a:rPr lang="ru-RU" sz="2100" kern="1200" dirty="0" err="1" smtClean="0"/>
            <a:t>дрібними</a:t>
          </a:r>
          <a:r>
            <a:rPr lang="ru-RU" sz="2100" kern="1200" dirty="0" smtClean="0"/>
            <a:t> монетами </a:t>
          </a:r>
          <a:r>
            <a:rPr lang="ru-RU" sz="2100" kern="1200" dirty="0" err="1" smtClean="0"/>
            <a:t>можна</a:t>
          </a:r>
          <a:r>
            <a:rPr lang="ru-RU" sz="2100" kern="1200" dirty="0" smtClean="0"/>
            <a:t> </a:t>
          </a:r>
          <a:r>
            <a:rPr lang="ru-RU" sz="2100" kern="1200" dirty="0" err="1" smtClean="0"/>
            <a:t>замінити</a:t>
          </a:r>
          <a:r>
            <a:rPr lang="ru-RU" sz="2100" kern="1200" dirty="0" smtClean="0"/>
            <a:t> монету </a:t>
          </a:r>
          <a:r>
            <a:rPr lang="ru-RU" sz="2100" kern="1200" dirty="0" err="1" smtClean="0"/>
            <a:t>вартістю</a:t>
          </a:r>
          <a:r>
            <a:rPr lang="ru-RU" sz="2100" kern="1200" dirty="0" smtClean="0"/>
            <a:t> 5 к.? </a:t>
          </a:r>
          <a:endParaRPr lang="ru-RU" sz="2100" kern="1200" dirty="0"/>
        </a:p>
      </dsp:txBody>
      <dsp:txXfrm>
        <a:off x="99906" y="28414"/>
        <a:ext cx="4116475" cy="896816"/>
      </dsp:txXfrm>
    </dsp:sp>
    <dsp:sp modelId="{08746E66-64E0-492F-AE07-6FD6B517F4B0}">
      <dsp:nvSpPr>
        <dsp:cNvPr id="0" name=""/>
        <dsp:cNvSpPr/>
      </dsp:nvSpPr>
      <dsp:spPr>
        <a:xfrm>
          <a:off x="489233" y="953131"/>
          <a:ext cx="417227" cy="714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4463"/>
              </a:lnTo>
              <a:lnTo>
                <a:pt x="417227" y="71446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B4583B-B08E-4A0D-A6F7-57E8D1B1A0C8}">
      <dsp:nvSpPr>
        <dsp:cNvPr id="0" name=""/>
        <dsp:cNvSpPr/>
      </dsp:nvSpPr>
      <dsp:spPr>
        <a:xfrm>
          <a:off x="906460" y="1191285"/>
          <a:ext cx="3337821" cy="9526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1 + 1 + 1 + 1 + 1;</a:t>
          </a:r>
          <a:endParaRPr lang="ru-RU" sz="2800" kern="1200" dirty="0" smtClean="0"/>
        </a:p>
      </dsp:txBody>
      <dsp:txXfrm>
        <a:off x="934361" y="1219186"/>
        <a:ext cx="3282019" cy="896816"/>
      </dsp:txXfrm>
    </dsp:sp>
    <dsp:sp modelId="{AC33104F-FFFF-48C2-A0E9-7449B07DDF6E}">
      <dsp:nvSpPr>
        <dsp:cNvPr id="0" name=""/>
        <dsp:cNvSpPr/>
      </dsp:nvSpPr>
      <dsp:spPr>
        <a:xfrm>
          <a:off x="489233" y="953131"/>
          <a:ext cx="417227" cy="1905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5236"/>
              </a:lnTo>
              <a:lnTo>
                <a:pt x="417227" y="190523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F93DC-CE5E-4183-B38C-440F417D374A}">
      <dsp:nvSpPr>
        <dsp:cNvPr id="0" name=""/>
        <dsp:cNvSpPr/>
      </dsp:nvSpPr>
      <dsp:spPr>
        <a:xfrm>
          <a:off x="906460" y="2382058"/>
          <a:ext cx="3337821" cy="9526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2 + 1 + 1 + 1; </a:t>
          </a:r>
          <a:endParaRPr lang="ru-RU" sz="2800" kern="1200" dirty="0" smtClean="0"/>
        </a:p>
      </dsp:txBody>
      <dsp:txXfrm>
        <a:off x="934361" y="2409959"/>
        <a:ext cx="3282019" cy="896816"/>
      </dsp:txXfrm>
    </dsp:sp>
    <dsp:sp modelId="{3662D4C9-F445-497C-AB1C-3267A2DA2289}">
      <dsp:nvSpPr>
        <dsp:cNvPr id="0" name=""/>
        <dsp:cNvSpPr/>
      </dsp:nvSpPr>
      <dsp:spPr>
        <a:xfrm>
          <a:off x="489233" y="953131"/>
          <a:ext cx="417227" cy="3096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6009"/>
              </a:lnTo>
              <a:lnTo>
                <a:pt x="417227" y="3096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79C67-CE93-454C-9304-87FDC6B268F8}">
      <dsp:nvSpPr>
        <dsp:cNvPr id="0" name=""/>
        <dsp:cNvSpPr/>
      </dsp:nvSpPr>
      <dsp:spPr>
        <a:xfrm>
          <a:off x="906460" y="3572831"/>
          <a:ext cx="3337821" cy="9526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2 + 2 + 1.</a:t>
          </a:r>
          <a:endParaRPr lang="ru-RU" sz="2800" kern="1200" dirty="0" smtClean="0"/>
        </a:p>
      </dsp:txBody>
      <dsp:txXfrm>
        <a:off x="934361" y="3600732"/>
        <a:ext cx="3282019" cy="896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27.02.2015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1057;&#1085;&#1110;&#1075;&#1086;&#1074;&#1080;&#1095;&#1082;&#1080;%20&#1042;&#1045;&#1057;&#1045;&#1051;&#1059;&#1053;&#1063;&#1048;&#1050;&#1048;.mp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95936" y="3890665"/>
            <a:ext cx="4572000" cy="92333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uk-UA" dirty="0" smtClean="0"/>
              <a:t>Тема 1. </a:t>
            </a:r>
            <a:r>
              <a:rPr lang="ru-RU" dirty="0" err="1" smtClean="0"/>
              <a:t>Ознаки</a:t>
            </a:r>
            <a:r>
              <a:rPr lang="ru-RU" dirty="0" smtClean="0"/>
              <a:t> </a:t>
            </a:r>
            <a:r>
              <a:rPr lang="ru-RU" dirty="0"/>
              <a:t>і </a:t>
            </a:r>
            <a:r>
              <a:rPr lang="ru-RU" dirty="0" err="1"/>
              <a:t>властивості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. </a:t>
            </a:r>
            <a:r>
              <a:rPr lang="ru-RU" dirty="0" err="1"/>
              <a:t>Множини</a:t>
            </a:r>
            <a:r>
              <a:rPr lang="ru-RU" dirty="0"/>
              <a:t>. </a:t>
            </a:r>
            <a:r>
              <a:rPr lang="ru-RU" dirty="0" err="1"/>
              <a:t>Геометричні</a:t>
            </a:r>
            <a:r>
              <a:rPr lang="ru-RU" dirty="0"/>
              <a:t> </a:t>
            </a:r>
            <a:r>
              <a:rPr lang="ru-RU" dirty="0" err="1"/>
              <a:t>фігури</a:t>
            </a:r>
            <a:r>
              <a:rPr lang="ru-RU" dirty="0"/>
              <a:t>. </a:t>
            </a:r>
            <a:r>
              <a:rPr lang="ru-RU" dirty="0" err="1"/>
              <a:t>Натуральні</a:t>
            </a:r>
            <a:r>
              <a:rPr lang="ru-RU" dirty="0"/>
              <a:t> числа 1-10 і число 0</a:t>
            </a:r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Чи правильно розташовані у будиночках цифри?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84095"/>
            <a:ext cx="4038600" cy="2958173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83323"/>
            <a:ext cx="4038600" cy="2959716"/>
          </a:xfrm>
        </p:spPr>
      </p:pic>
    </p:spTree>
    <p:extLst>
      <p:ext uri="{BB962C8B-B14F-4D97-AF65-F5344CB8AC3E}">
        <p14:creationId xmlns:p14="http://schemas.microsoft.com/office/powerpoint/2010/main" val="25536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Чи правильно розташовані у будиночках цифри?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84095"/>
            <a:ext cx="4038600" cy="2958173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06096"/>
            <a:ext cx="4038600" cy="3114170"/>
          </a:xfrm>
        </p:spPr>
      </p:pic>
    </p:spTree>
    <p:extLst>
      <p:ext uri="{BB962C8B-B14F-4D97-AF65-F5344CB8AC3E}">
        <p14:creationId xmlns:p14="http://schemas.microsoft.com/office/powerpoint/2010/main" val="6535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</a:t>
            </a:r>
            <a:r>
              <a:rPr lang="ru-RU" dirty="0" err="1">
                <a:effectLst/>
              </a:rPr>
              <a:t>Ялинка</a:t>
            </a:r>
            <a:r>
              <a:rPr lang="ru-RU" dirty="0">
                <a:effectLst/>
              </a:rPr>
              <a:t>» (</a:t>
            </a:r>
            <a:r>
              <a:rPr lang="ru-RU" dirty="0" err="1">
                <a:effectLst/>
              </a:rPr>
              <a:t>повторення</a:t>
            </a:r>
            <a:r>
              <a:rPr lang="ru-RU" dirty="0">
                <a:effectLst/>
              </a:rPr>
              <a:t> складу числа 9)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565498" y="1600201"/>
            <a:ext cx="3538736" cy="1036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= 1 + 8</a:t>
            </a:r>
            <a:endParaRPr lang="ru-RU" sz="6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539552" y="2636912"/>
            <a:ext cx="3538736" cy="1036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= 2 + 7</a:t>
            </a:r>
            <a:endParaRPr lang="ru-RU" sz="6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539552" y="3573016"/>
            <a:ext cx="3538736" cy="1036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= 3 + 6</a:t>
            </a:r>
            <a:endParaRPr lang="ru-RU" sz="6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4"/>
          <p:cNvSpPr txBox="1">
            <a:spLocks/>
          </p:cNvSpPr>
          <p:nvPr/>
        </p:nvSpPr>
        <p:spPr>
          <a:xfrm>
            <a:off x="539552" y="4437112"/>
            <a:ext cx="3538736" cy="1036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uk-UA" sz="6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= 4 + 5</a:t>
            </a:r>
            <a:endParaRPr lang="ru-RU" sz="6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19" y="1124744"/>
            <a:ext cx="4536504" cy="5501076"/>
          </a:xfrm>
        </p:spPr>
      </p:pic>
      <p:sp>
        <p:nvSpPr>
          <p:cNvPr id="10" name="Прямоугольник 9"/>
          <p:cNvSpPr/>
          <p:nvPr/>
        </p:nvSpPr>
        <p:spPr>
          <a:xfrm>
            <a:off x="6228184" y="2348880"/>
            <a:ext cx="5693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6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6000" dirty="0">
              <a:solidFill>
                <a:srgbClr val="FFFF0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956216" y="3455754"/>
            <a:ext cx="5693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6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6000" dirty="0">
              <a:solidFill>
                <a:srgbClr val="FFFF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943489" y="3573016"/>
            <a:ext cx="5693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6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6000" dirty="0">
              <a:solidFill>
                <a:srgbClr val="FFFF0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58797" y="4653136"/>
            <a:ext cx="5693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6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6000" dirty="0">
              <a:solidFill>
                <a:srgbClr val="FFFF00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164288" y="4588679"/>
            <a:ext cx="5693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6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0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effectLst/>
              </a:rPr>
              <a:t>Розв'язування нерівностей</a:t>
            </a:r>
            <a:endParaRPr lang="ru-RU" dirty="0"/>
          </a:p>
        </p:txBody>
      </p:sp>
      <p:pic>
        <p:nvPicPr>
          <p:cNvPr id="6" name="Объект 5" descr="http://subject.com.ua/lesson/mathematics/mathematics1/mathematics1.files/image050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7"/>
            <a:ext cx="8784976" cy="11521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555776" y="328498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На місці квадратика вставте знак порівняння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91" b="59095"/>
          <a:stretch/>
        </p:blipFill>
        <p:spPr>
          <a:xfrm>
            <a:off x="1691680" y="3676020"/>
            <a:ext cx="5962650" cy="27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Числовий ряд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229600" cy="110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584" y="3356992"/>
            <a:ext cx="65527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 всі числа, які більші за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3?</a:t>
            </a:r>
            <a:endParaRPr lang="uk-UA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 всі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числа, які </a:t>
            </a: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більші за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8?</a:t>
            </a:r>
            <a:endParaRPr lang="uk-U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 всі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числа, які менші від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4?</a:t>
            </a:r>
            <a:endParaRPr lang="uk-UA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 всі числа, які менші від </a:t>
            </a:r>
            <a:r>
              <a:rPr lang="uk-UA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6?</a:t>
            </a:r>
            <a:endParaRPr lang="uk-UA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42" y="3129566"/>
            <a:ext cx="3217540" cy="267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0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r>
              <a:rPr lang="uk-UA" dirty="0" smtClean="0"/>
              <a:t> </a:t>
            </a:r>
            <a:endParaRPr lang="ru-RU" dirty="0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562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hlinkClick r:id="rId3" action="ppaction://hlinkfile"/>
          </p:cNvPr>
          <p:cNvSpPr txBox="1"/>
          <p:nvPr/>
        </p:nvSpPr>
        <p:spPr>
          <a:xfrm>
            <a:off x="1259632" y="5589240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Музикальна </a:t>
            </a:r>
            <a:r>
              <a:rPr lang="uk-UA" dirty="0" err="1" smtClean="0"/>
              <a:t>фізкультхвилинка</a:t>
            </a:r>
            <a:r>
              <a:rPr lang="uk-UA" dirty="0" smtClean="0"/>
              <a:t> «</a:t>
            </a:r>
            <a:r>
              <a:rPr lang="uk-UA" dirty="0" err="1" smtClean="0"/>
              <a:t>Сніговички</a:t>
            </a:r>
            <a:r>
              <a:rPr lang="uk-UA" dirty="0" smtClean="0"/>
              <a:t> </a:t>
            </a:r>
            <a:r>
              <a:rPr lang="uk-UA" dirty="0" err="1" smtClean="0"/>
              <a:t>веселунчики</a:t>
            </a:r>
            <a:r>
              <a:rPr lang="uk-UA" dirty="0" smtClean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8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Робота за підручником 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416824" cy="3029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39552" y="4493865"/>
            <a:ext cx="489654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err="1" smtClean="0"/>
              <a:t>Розгляньте</a:t>
            </a:r>
            <a:r>
              <a:rPr lang="ru-RU" dirty="0" smtClean="0"/>
              <a:t> </a:t>
            </a:r>
            <a:r>
              <a:rPr lang="ru-RU" dirty="0" err="1"/>
              <a:t>малюнок</a:t>
            </a:r>
            <a:r>
              <a:rPr lang="ru-RU" dirty="0"/>
              <a:t>.</a:t>
            </a:r>
          </a:p>
          <a:p>
            <a:r>
              <a:rPr lang="ru-RU" dirty="0" err="1" smtClean="0"/>
              <a:t>Хто</a:t>
            </a:r>
            <a:r>
              <a:rPr lang="ru-RU" dirty="0" smtClean="0"/>
              <a:t> </a:t>
            </a:r>
            <a:r>
              <a:rPr lang="ru-RU" dirty="0" err="1"/>
              <a:t>сховався</a:t>
            </a:r>
            <a:r>
              <a:rPr lang="ru-RU" dirty="0"/>
              <a:t> за </a:t>
            </a:r>
            <a:r>
              <a:rPr lang="ru-RU" dirty="0" err="1"/>
              <a:t>парканом</a:t>
            </a:r>
            <a:r>
              <a:rPr lang="ru-RU" dirty="0"/>
              <a:t>?</a:t>
            </a:r>
          </a:p>
          <a:p>
            <a:r>
              <a:rPr lang="ru-RU" dirty="0" err="1" smtClean="0"/>
              <a:t>Полічіть</a:t>
            </a:r>
            <a:r>
              <a:rPr lang="ru-RU" dirty="0" smtClean="0"/>
              <a:t> </a:t>
            </a:r>
            <a:r>
              <a:rPr lang="ru-RU" dirty="0" err="1"/>
              <a:t>кроликів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сховалися</a:t>
            </a:r>
            <a:r>
              <a:rPr lang="ru-RU" dirty="0"/>
              <a:t> за </a:t>
            </a:r>
            <a:r>
              <a:rPr lang="ru-RU" dirty="0" err="1"/>
              <a:t>парканом</a:t>
            </a:r>
            <a:r>
              <a:rPr lang="ru-RU" dirty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649588" y="5589240"/>
            <a:ext cx="4572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ru-RU" dirty="0" err="1"/>
              <a:t>Полічіть</a:t>
            </a:r>
            <a:r>
              <a:rPr lang="ru-RU" dirty="0"/>
              <a:t> </a:t>
            </a:r>
            <a:r>
              <a:rPr lang="ru-RU" dirty="0" err="1"/>
              <a:t>яблука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впали.</a:t>
            </a:r>
          </a:p>
          <a:p>
            <a:r>
              <a:rPr lang="ru-RU" dirty="0"/>
              <a:t>— Де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яблук</a:t>
            </a:r>
            <a:r>
              <a:rPr lang="ru-RU" dirty="0"/>
              <a:t> — на </a:t>
            </a:r>
            <a:r>
              <a:rPr lang="ru-RU" dirty="0" err="1"/>
              <a:t>дереві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ним?</a:t>
            </a:r>
          </a:p>
        </p:txBody>
      </p:sp>
    </p:spTree>
    <p:extLst>
      <p:ext uri="{BB962C8B-B14F-4D97-AF65-F5344CB8AC3E}">
        <p14:creationId xmlns:p14="http://schemas.microsoft.com/office/powerpoint/2010/main" val="16254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1143000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Обчислити</a:t>
            </a:r>
            <a:r>
              <a:rPr lang="ru-RU" dirty="0" smtClean="0"/>
              <a:t> за </a:t>
            </a:r>
            <a:r>
              <a:rPr lang="ru-RU" dirty="0" err="1" smtClean="0"/>
              <a:t>допомогою</a:t>
            </a:r>
            <a:r>
              <a:rPr lang="ru-RU" dirty="0" smtClean="0"/>
              <a:t> числового </a:t>
            </a:r>
            <a:r>
              <a:rPr lang="ru-RU" dirty="0" err="1" smtClean="0"/>
              <a:t>променя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3573016"/>
            <a:ext cx="8229600" cy="1977083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Прочитайте </a:t>
            </a:r>
            <a:r>
              <a:rPr lang="ru-RU" dirty="0" err="1" smtClean="0"/>
              <a:t>приклади</a:t>
            </a:r>
            <a:endParaRPr lang="ru-RU" dirty="0"/>
          </a:p>
          <a:p>
            <a:r>
              <a:rPr lang="ru-RU" dirty="0" err="1" smtClean="0"/>
              <a:t>Від</a:t>
            </a:r>
            <a:r>
              <a:rPr lang="ru-RU" dirty="0" smtClean="0"/>
              <a:t> </a:t>
            </a:r>
            <a:r>
              <a:rPr lang="ru-RU" dirty="0" err="1"/>
              <a:t>якого</a:t>
            </a:r>
            <a:r>
              <a:rPr lang="ru-RU" dirty="0"/>
              <a:t> числа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рахувати</a:t>
            </a:r>
            <a:r>
              <a:rPr lang="ru-RU" dirty="0"/>
              <a:t>?</a:t>
            </a:r>
          </a:p>
          <a:p>
            <a:r>
              <a:rPr lang="ru-RU" dirty="0" smtClean="0"/>
              <a:t>У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бік</a:t>
            </a:r>
            <a:r>
              <a:rPr lang="ru-RU" dirty="0"/>
              <a:t>: </a:t>
            </a:r>
            <a:r>
              <a:rPr lang="ru-RU" dirty="0" err="1"/>
              <a:t>праворуч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ліворуч</a:t>
            </a:r>
            <a:r>
              <a:rPr lang="ru-RU" dirty="0"/>
              <a:t>?</a:t>
            </a:r>
          </a:p>
          <a:p>
            <a:r>
              <a:rPr lang="ru-RU" dirty="0" err="1" smtClean="0"/>
              <a:t>Обчисліть</a:t>
            </a:r>
            <a:r>
              <a:rPr lang="ru-RU" dirty="0" smtClean="0"/>
              <a:t> </a:t>
            </a:r>
            <a:r>
              <a:rPr lang="ru-RU" dirty="0"/>
              <a:t>за </a:t>
            </a:r>
            <a:r>
              <a:rPr lang="ru-RU" dirty="0" err="1"/>
              <a:t>допомогою</a:t>
            </a:r>
            <a:r>
              <a:rPr lang="ru-RU" dirty="0"/>
              <a:t> числового </a:t>
            </a:r>
            <a:r>
              <a:rPr lang="ru-RU" dirty="0" err="1"/>
              <a:t>променя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424847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56792"/>
            <a:ext cx="424847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7664" y="2492896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 + 3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2160" y="2490242"/>
            <a:ext cx="18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 – 4 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99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Даринчині намистинки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66216" y="2504145"/>
            <a:ext cx="8654255" cy="2004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Даринка</a:t>
            </a:r>
            <a:r>
              <a:rPr lang="ru-RU" dirty="0"/>
              <a:t> </a:t>
            </a:r>
            <a:r>
              <a:rPr lang="ru-RU" dirty="0" err="1"/>
              <a:t>розсипала</a:t>
            </a:r>
            <a:r>
              <a:rPr lang="ru-RU" dirty="0"/>
              <a:t> </a:t>
            </a:r>
            <a:r>
              <a:rPr lang="ru-RU" dirty="0" err="1"/>
              <a:t>намистинки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 smtClean="0"/>
              <a:t>Якщо</a:t>
            </a:r>
            <a:r>
              <a:rPr lang="ru-RU" dirty="0" smtClean="0"/>
              <a:t> </a:t>
            </a:r>
            <a:r>
              <a:rPr lang="ru-RU" dirty="0" err="1"/>
              <a:t>їх</a:t>
            </a:r>
            <a:r>
              <a:rPr lang="ru-RU" dirty="0"/>
              <a:t> правильно </a:t>
            </a:r>
            <a:r>
              <a:rPr lang="ru-RU" dirty="0" err="1"/>
              <a:t>зібрати</a:t>
            </a:r>
            <a:r>
              <a:rPr lang="ru-RU" dirty="0"/>
              <a:t>, </a:t>
            </a:r>
            <a:r>
              <a:rPr lang="ru-RU" dirty="0" err="1"/>
              <a:t>можна</a:t>
            </a:r>
            <a:r>
              <a:rPr lang="ru-RU" dirty="0"/>
              <a:t> слово </a:t>
            </a:r>
            <a:r>
              <a:rPr lang="ru-RU" dirty="0" err="1"/>
              <a:t>відгадати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84806972"/>
              </p:ext>
            </p:extLst>
          </p:nvPr>
        </p:nvGraphicFramePr>
        <p:xfrm>
          <a:off x="323530" y="1600200"/>
          <a:ext cx="83632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753"/>
                <a:gridCol w="1194753"/>
                <a:gridCol w="1194753"/>
                <a:gridCol w="1194753"/>
                <a:gridCol w="1194753"/>
                <a:gridCol w="1194753"/>
                <a:gridCol w="11947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3+2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10-9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3+3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8-6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2+1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6-2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5+2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м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и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а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т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е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к</a:t>
                      </a:r>
                      <a:endParaRPr lang="ru-RU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45024"/>
            <a:ext cx="8856984" cy="1289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283346" y="508518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/>
              <a:t>Яке слово прочитали?</a:t>
            </a:r>
          </a:p>
          <a:p>
            <a:r>
              <a:rPr lang="ru-RU" sz="2400" dirty="0" err="1"/>
              <a:t>Що</a:t>
            </a:r>
            <a:r>
              <a:rPr lang="ru-RU" sz="2400" dirty="0"/>
              <a:t> </a:t>
            </a:r>
            <a:r>
              <a:rPr lang="ru-RU" sz="2400" dirty="0" err="1"/>
              <a:t>таке</a:t>
            </a:r>
            <a:r>
              <a:rPr lang="ru-RU" sz="2400" dirty="0"/>
              <a:t> материк?</a:t>
            </a:r>
          </a:p>
          <a:p>
            <a:r>
              <a:rPr lang="ru-RU" sz="2400" dirty="0" err="1"/>
              <a:t>Які</a:t>
            </a:r>
            <a:r>
              <a:rPr lang="ru-RU" sz="2400" dirty="0"/>
              <a:t> </a:t>
            </a:r>
            <a:r>
              <a:rPr lang="ru-RU" sz="2400" dirty="0" err="1"/>
              <a:t>ви</a:t>
            </a:r>
            <a:r>
              <a:rPr lang="ru-RU" sz="2400" dirty="0"/>
              <a:t> </a:t>
            </a:r>
            <a:r>
              <a:rPr lang="ru-RU" sz="2400" dirty="0" err="1"/>
              <a:t>знаєте</a:t>
            </a:r>
            <a:r>
              <a:rPr lang="ru-RU" sz="2400" dirty="0"/>
              <a:t> материки?</a:t>
            </a:r>
          </a:p>
          <a:p>
            <a:r>
              <a:rPr lang="ru-RU" sz="2400" dirty="0"/>
              <a:t>На </a:t>
            </a:r>
            <a:r>
              <a:rPr lang="ru-RU" sz="2400" dirty="0" err="1"/>
              <a:t>якому</a:t>
            </a:r>
            <a:r>
              <a:rPr lang="ru-RU" sz="2400" dirty="0"/>
              <a:t> материку ми </a:t>
            </a:r>
            <a:r>
              <a:rPr lang="ru-RU" sz="2400" dirty="0" err="1"/>
              <a:t>живемо</a:t>
            </a:r>
            <a:r>
              <a:rPr lang="ru-RU" sz="2400" dirty="0"/>
              <a:t>?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87624" y="4293727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8513" y="3581684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4226231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04037" y="4377298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01777" y="3581684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17318" y="4293727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40352" y="4366235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</a:t>
            </a:r>
            <a:endParaRPr lang="ru-RU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803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112747"/>
              </p:ext>
            </p:extLst>
          </p:nvPr>
        </p:nvGraphicFramePr>
        <p:xfrm>
          <a:off x="1475656" y="5021461"/>
          <a:ext cx="6096000" cy="11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57192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71921">
                <a:tc>
                  <a:txBody>
                    <a:bodyPr/>
                    <a:lstStyle/>
                    <a:p>
                      <a:pPr algn="ctr"/>
                      <a:r>
                        <a:rPr lang="uk-UA" sz="2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ru-RU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ru-RU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ru-RU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ru-RU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Утворюємо множини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1520" y="3140969"/>
            <a:ext cx="8496944" cy="1800200"/>
          </a:xfrm>
        </p:spPr>
        <p:txBody>
          <a:bodyPr>
            <a:normAutofit lnSpcReduction="10000"/>
          </a:bodyPr>
          <a:lstStyle/>
          <a:p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намальовано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цукерок</a:t>
            </a:r>
            <a:r>
              <a:rPr lang="ru-RU" dirty="0"/>
              <a:t>?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множини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утворити</a:t>
            </a:r>
            <a:r>
              <a:rPr lang="ru-RU" dirty="0"/>
              <a:t>?</a:t>
            </a:r>
          </a:p>
          <a:p>
            <a:r>
              <a:rPr lang="ru-RU" dirty="0" err="1" smtClean="0"/>
              <a:t>Утворіть</a:t>
            </a:r>
            <a:r>
              <a:rPr lang="ru-RU" dirty="0" smtClean="0"/>
              <a:t> </a:t>
            </a:r>
            <a:r>
              <a:rPr lang="ru-RU" dirty="0" err="1"/>
              <a:t>множини</a:t>
            </a:r>
            <a:r>
              <a:rPr lang="ru-RU" dirty="0"/>
              <a:t>. </a:t>
            </a:r>
            <a:r>
              <a:rPr lang="ru-RU" dirty="0" err="1"/>
              <a:t>Порівняйте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елементів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9"/>
          <a:stretch/>
        </p:blipFill>
        <p:spPr bwMode="auto">
          <a:xfrm>
            <a:off x="251520" y="1340768"/>
            <a:ext cx="8496944" cy="181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08" y="5095600"/>
            <a:ext cx="423863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071225"/>
            <a:ext cx="7334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675" y="5118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600" y="5128782"/>
            <a:ext cx="504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76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Перевір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свої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Узагальнення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й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систематизація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знань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учнів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</a:t>
            </a:r>
            <a:r>
              <a:rPr lang="en-US" dirty="0" smtClean="0"/>
              <a:t>39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6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Каліграфічна</a:t>
            </a:r>
            <a:r>
              <a:rPr lang="ru-RU" dirty="0"/>
              <a:t> </a:t>
            </a:r>
            <a:r>
              <a:rPr lang="ru-RU" dirty="0" err="1"/>
              <a:t>хвилинка</a:t>
            </a:r>
            <a:r>
              <a:rPr lang="ru-RU" dirty="0"/>
              <a:t>. «Конкурс </a:t>
            </a:r>
            <a:r>
              <a:rPr lang="ru-RU" dirty="0" err="1"/>
              <a:t>красунь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9550" y="1988840"/>
            <a:ext cx="5616624" cy="1108720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 smtClean="0"/>
              <a:t>Записати</a:t>
            </a:r>
            <a:r>
              <a:rPr lang="ru-RU" b="1" dirty="0" smtClean="0"/>
              <a:t> </a:t>
            </a:r>
            <a:r>
              <a:rPr lang="ru-RU" b="1" dirty="0"/>
              <a:t>по рядку </a:t>
            </a:r>
            <a:r>
              <a:rPr lang="ru-RU" b="1" dirty="0" smtClean="0"/>
              <a:t>чисел.</a:t>
            </a:r>
            <a:endParaRPr lang="ru-RU" b="1" dirty="0"/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19881" y="1920324"/>
            <a:ext cx="3095238" cy="3885715"/>
          </a:xfrm>
        </p:spPr>
      </p:pic>
      <p:sp>
        <p:nvSpPr>
          <p:cNvPr id="7" name="Прямоугольник 6"/>
          <p:cNvSpPr/>
          <p:nvPr/>
        </p:nvSpPr>
        <p:spPr>
          <a:xfrm>
            <a:off x="899592" y="2780928"/>
            <a:ext cx="328166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9000" b="1" dirty="0">
                <a:solidFill>
                  <a:srgbClr val="C00000"/>
                </a:solidFill>
                <a:latin typeface="Monotype Corsiva" panose="03010101010201010101" pitchFamily="66" charset="0"/>
              </a:rPr>
              <a:t>7; 8; 10</a:t>
            </a:r>
          </a:p>
        </p:txBody>
      </p:sp>
    </p:spTree>
    <p:extLst>
      <p:ext uri="{BB962C8B-B14F-4D97-AF65-F5344CB8AC3E}">
        <p14:creationId xmlns:p14="http://schemas.microsoft.com/office/powerpoint/2010/main" val="33222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монети</a:t>
            </a:r>
            <a:r>
              <a:rPr lang="ru-RU" dirty="0"/>
              <a:t> </a:t>
            </a:r>
            <a:r>
              <a:rPr lang="ru-RU" dirty="0" err="1"/>
              <a:t>України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знаєте</a:t>
            </a:r>
            <a:r>
              <a:rPr lang="ru-RU" dirty="0" smtClean="0"/>
              <a:t>?  </a:t>
            </a:r>
            <a:r>
              <a:rPr lang="ru-RU" dirty="0" err="1"/>
              <a:t>Якими</a:t>
            </a:r>
            <a:r>
              <a:rPr lang="ru-RU" dirty="0"/>
              <a:t> монетами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набрати</a:t>
            </a:r>
            <a:r>
              <a:rPr lang="ru-RU" dirty="0"/>
              <a:t> 5 к</a:t>
            </a:r>
            <a:r>
              <a:rPr lang="ru-RU" dirty="0" smtClean="0"/>
              <a:t>.?</a:t>
            </a:r>
            <a:endParaRPr lang="ru-RU" dirty="0"/>
          </a:p>
        </p:txBody>
      </p:sp>
      <p:pic>
        <p:nvPicPr>
          <p:cNvPr id="13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3059919" y="1765871"/>
            <a:ext cx="864825" cy="869225"/>
          </a:xfrm>
          <a:prstGeom prst="rect">
            <a:avLst/>
          </a:prstGeom>
        </p:spPr>
      </p:pic>
      <p:pic>
        <p:nvPicPr>
          <p:cNvPr id="15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1503521" y="1719805"/>
            <a:ext cx="864825" cy="869225"/>
          </a:xfrm>
          <a:prstGeom prst="rect">
            <a:avLst/>
          </a:prstGeom>
        </p:spPr>
      </p:pic>
      <p:pic>
        <p:nvPicPr>
          <p:cNvPr id="16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9393" y="1701961"/>
            <a:ext cx="864825" cy="869225"/>
          </a:xfrm>
          <a:prstGeom prst="rect">
            <a:avLst/>
          </a:prstGeom>
        </p:spPr>
      </p:pic>
      <p:pic>
        <p:nvPicPr>
          <p:cNvPr id="17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4537460" y="1795401"/>
            <a:ext cx="864825" cy="869225"/>
          </a:xfrm>
          <a:prstGeom prst="rect">
            <a:avLst/>
          </a:prstGeom>
        </p:spPr>
      </p:pic>
      <p:pic>
        <p:nvPicPr>
          <p:cNvPr id="18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6012160" y="1795402"/>
            <a:ext cx="864825" cy="86922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1"/>
          <a:stretch/>
        </p:blipFill>
        <p:spPr>
          <a:xfrm>
            <a:off x="7555140" y="1446312"/>
            <a:ext cx="1588859" cy="15888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0458" y="1474854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4047" y="1495590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60903" y="1568294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8635" y="1591888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76985" y="1595916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3059918" y="3107568"/>
            <a:ext cx="864825" cy="869225"/>
          </a:xfrm>
          <a:prstGeom prst="rect">
            <a:avLst/>
          </a:prstGeom>
        </p:spPr>
      </p:pic>
      <p:pic>
        <p:nvPicPr>
          <p:cNvPr id="27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1503520" y="3061502"/>
            <a:ext cx="864825" cy="869225"/>
          </a:xfrm>
          <a:prstGeom prst="rect">
            <a:avLst/>
          </a:prstGeom>
        </p:spPr>
      </p:pic>
      <p:pic>
        <p:nvPicPr>
          <p:cNvPr id="28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28683" y="3035171"/>
            <a:ext cx="864825" cy="86922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537460" y="3035171"/>
            <a:ext cx="1002844" cy="100284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1"/>
          <a:stretch/>
        </p:blipFill>
        <p:spPr>
          <a:xfrm>
            <a:off x="6301580" y="2701684"/>
            <a:ext cx="1588859" cy="1588859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683" y="4321596"/>
            <a:ext cx="1002844" cy="1002844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503521" y="4316136"/>
            <a:ext cx="1002844" cy="1002844"/>
          </a:xfrm>
          <a:prstGeom prst="rect">
            <a:avLst/>
          </a:prstGeom>
        </p:spPr>
      </p:pic>
      <p:pic>
        <p:nvPicPr>
          <p:cNvPr id="35" name="Объект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3"/>
          <a:stretch/>
        </p:blipFill>
        <p:spPr>
          <a:xfrm>
            <a:off x="3128813" y="4441334"/>
            <a:ext cx="864825" cy="869225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1"/>
          <a:stretch/>
        </p:blipFill>
        <p:spPr>
          <a:xfrm>
            <a:off x="4712721" y="3987120"/>
            <a:ext cx="1588859" cy="158885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00457" y="2798293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98700" y="2834393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65610" y="2907743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4218" y="4121732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01097" y="4121731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40304" y="2834394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28069" y="4174347"/>
            <a:ext cx="847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1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Робота з монетами </a:t>
            </a:r>
            <a:r>
              <a:rPr lang="ru-RU" dirty="0" err="1"/>
              <a:t>номіналом</a:t>
            </a:r>
            <a:r>
              <a:rPr lang="ru-RU" dirty="0"/>
              <a:t> 5 к., 2 к., 1 к. 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76659006"/>
              </p:ext>
            </p:extLst>
          </p:nvPr>
        </p:nvGraphicFramePr>
        <p:xfrm>
          <a:off x="4648200" y="1600200"/>
          <a:ext cx="431628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Скругленный прямоугольник 5"/>
          <p:cNvSpPr/>
          <p:nvPr/>
        </p:nvSpPr>
        <p:spPr>
          <a:xfrm>
            <a:off x="755576" y="4365104"/>
            <a:ext cx="3456384" cy="16561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3). </a:t>
            </a:r>
            <a:r>
              <a:rPr lang="ru-RU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буде   5 </a:t>
            </a:r>
            <a:r>
              <a:rPr lang="ru-R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к. + 5 к</a:t>
            </a:r>
            <a:r>
              <a:rPr lang="ru-R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.?</a:t>
            </a:r>
            <a:endParaRPr lang="ru-RU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55576" y="1628800"/>
            <a:ext cx="3456384" cy="24482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1). </a:t>
            </a:r>
            <a:r>
              <a:rPr lang="ru-RU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Складання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прикладу на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додавання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трьох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доданків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ctr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+ 2 + 1 =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9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завдання</a:t>
            </a:r>
            <a:r>
              <a:rPr lang="ru-RU" dirty="0"/>
              <a:t> </a:t>
            </a:r>
            <a:r>
              <a:rPr lang="ru-RU" dirty="0" err="1"/>
              <a:t>виконували</a:t>
            </a:r>
            <a:r>
              <a:rPr lang="ru-RU" dirty="0"/>
              <a:t> на </a:t>
            </a:r>
            <a:r>
              <a:rPr lang="ru-RU" dirty="0" err="1"/>
              <a:t>уроці</a:t>
            </a:r>
            <a:r>
              <a:rPr lang="ru-RU" dirty="0"/>
              <a:t>?</a:t>
            </a:r>
          </a:p>
          <a:p>
            <a:r>
              <a:rPr lang="ru-RU" dirty="0" smtClean="0"/>
              <a:t>Яке </a:t>
            </a:r>
            <a:r>
              <a:rPr lang="ru-RU" dirty="0" err="1"/>
              <a:t>завдання</a:t>
            </a:r>
            <a:r>
              <a:rPr lang="ru-RU" dirty="0"/>
              <a:t> </a:t>
            </a:r>
            <a:r>
              <a:rPr lang="ru-RU" dirty="0" err="1"/>
              <a:t>сподобалося</a:t>
            </a:r>
            <a:r>
              <a:rPr lang="ru-RU" dirty="0"/>
              <a:t> </a:t>
            </a:r>
            <a:r>
              <a:rPr lang="ru-RU" dirty="0" err="1"/>
              <a:t>найбільше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20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r>
              <a:rPr lang="uk-UA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Логічна задача. 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З-за 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пенька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показалося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заячих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вух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там </a:t>
            </a:r>
            <a:r>
              <a:rPr lang="ru-RU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зайців</a:t>
            </a:r>
            <a:r>
              <a:rPr lang="ru-RU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44139" y="3933056"/>
            <a:ext cx="1981572" cy="272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1032"/>
            <a:ext cx="6035675" cy="401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26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«Число </a:t>
            </a:r>
            <a:r>
              <a:rPr lang="ru-RU" dirty="0" err="1"/>
              <a:t>загубилось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1574751"/>
            <a:ext cx="1008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720" y="1646220"/>
            <a:ext cx="1008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8209" y="1646267"/>
            <a:ext cx="1008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192" y="1646220"/>
            <a:ext cx="1008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35888" y="1574751"/>
            <a:ext cx="1008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9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43608" y="1988840"/>
            <a:ext cx="79208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091997" y="1988840"/>
            <a:ext cx="79208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292080" y="1999723"/>
            <a:ext cx="79208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393021" y="1999723"/>
            <a:ext cx="79208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70299" y="3578248"/>
            <a:ext cx="2731392" cy="327975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90" y="2780928"/>
            <a:ext cx="2992355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 flipH="1">
            <a:off x="6729176" y="4188285"/>
            <a:ext cx="1155192" cy="190027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45156" y="3759141"/>
            <a:ext cx="1668986" cy="239362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49" y="4033588"/>
            <a:ext cx="1573041" cy="225602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 flipH="1">
            <a:off x="7596336" y="44624"/>
            <a:ext cx="1734317" cy="2852935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340768"/>
            <a:ext cx="4720014" cy="2116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Сім</a:t>
            </a:r>
            <a:r>
              <a:rPr lang="ru-RU" dirty="0" smtClean="0"/>
              <a:t> </a:t>
            </a:r>
            <a:r>
              <a:rPr lang="ru-RU" dirty="0" err="1"/>
              <a:t>зайчиків</a:t>
            </a:r>
            <a:r>
              <a:rPr lang="ru-RU" dirty="0"/>
              <a:t> </a:t>
            </a:r>
            <a:r>
              <a:rPr lang="ru-RU" dirty="0" err="1"/>
              <a:t>сидять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І траву вони </a:t>
            </a:r>
            <a:r>
              <a:rPr lang="ru-RU" dirty="0" err="1"/>
              <a:t>їдять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От </a:t>
            </a:r>
            <a:r>
              <a:rPr lang="ru-RU" dirty="0" err="1"/>
              <a:t>іще</a:t>
            </a:r>
            <a:r>
              <a:rPr lang="ru-RU" dirty="0"/>
              <a:t> два прискакали.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зайців</a:t>
            </a:r>
            <a:r>
              <a:rPr lang="ru-RU" dirty="0"/>
              <a:t> </a:t>
            </a:r>
            <a:r>
              <a:rPr lang="ru-RU" dirty="0" err="1"/>
              <a:t>порахували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23" y="1709252"/>
            <a:ext cx="2632644" cy="2079788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50" y="4448175"/>
            <a:ext cx="5657850" cy="24098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2299" y="1471091"/>
            <a:ext cx="1584176" cy="20530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8" y="3654034"/>
            <a:ext cx="3015128" cy="30151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66" y="1556792"/>
            <a:ext cx="1795861" cy="232739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2"/>
          <a:stretch/>
        </p:blipFill>
        <p:spPr>
          <a:xfrm flipH="1">
            <a:off x="7636149" y="3235629"/>
            <a:ext cx="1734317" cy="28529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39752" y="3356992"/>
            <a:ext cx="3183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7+2=9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7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340768"/>
            <a:ext cx="4720014" cy="2116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</a:t>
            </a:r>
            <a:r>
              <a:rPr lang="ru-RU" dirty="0" err="1"/>
              <a:t>травичці</a:t>
            </a:r>
            <a:r>
              <a:rPr lang="ru-RU" dirty="0"/>
              <a:t> </a:t>
            </a:r>
            <a:r>
              <a:rPr lang="ru-RU" dirty="0" err="1"/>
              <a:t>біля</a:t>
            </a:r>
            <a:r>
              <a:rPr lang="ru-RU" dirty="0"/>
              <a:t> </a:t>
            </a:r>
            <a:r>
              <a:rPr lang="ru-RU" dirty="0" err="1"/>
              <a:t>хати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Метушаться</a:t>
            </a:r>
            <a:r>
              <a:rPr lang="ru-RU" dirty="0"/>
              <a:t> </a:t>
            </a:r>
            <a:r>
              <a:rPr lang="ru-RU" dirty="0" err="1"/>
              <a:t>цуценята</a:t>
            </a:r>
            <a:r>
              <a:rPr lang="ru-RU" dirty="0"/>
              <a:t> —</a:t>
            </a:r>
          </a:p>
          <a:p>
            <a:pPr marL="0" indent="0">
              <a:buNone/>
            </a:pPr>
            <a:r>
              <a:rPr lang="ru-RU" dirty="0" err="1"/>
              <a:t>Двоє</a:t>
            </a:r>
            <a:r>
              <a:rPr lang="ru-RU" dirty="0"/>
              <a:t> </a:t>
            </a:r>
            <a:r>
              <a:rPr lang="ru-RU" dirty="0" err="1"/>
              <a:t>білих</a:t>
            </a:r>
            <a:r>
              <a:rPr lang="ru-RU" dirty="0"/>
              <a:t>, </a:t>
            </a:r>
            <a:r>
              <a:rPr lang="ru-RU" dirty="0" err="1"/>
              <a:t>наче</a:t>
            </a:r>
            <a:r>
              <a:rPr lang="ru-RU" dirty="0"/>
              <a:t> </a:t>
            </a:r>
            <a:r>
              <a:rPr lang="ru-RU" dirty="0" err="1"/>
              <a:t>сніг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 err="1"/>
              <a:t>Троє</a:t>
            </a:r>
            <a:r>
              <a:rPr lang="ru-RU" dirty="0"/>
              <a:t> </a:t>
            </a:r>
            <a:r>
              <a:rPr lang="ru-RU" dirty="0" err="1"/>
              <a:t>чорних</a:t>
            </a:r>
            <a:r>
              <a:rPr lang="ru-RU" dirty="0"/>
              <a:t>.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?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6378"/>
            <a:ext cx="2632644" cy="2079788"/>
          </a:xfrm>
        </p:spPr>
      </p:pic>
      <p:sp>
        <p:nvSpPr>
          <p:cNvPr id="17" name="TextBox 16"/>
          <p:cNvSpPr txBox="1"/>
          <p:nvPr/>
        </p:nvSpPr>
        <p:spPr>
          <a:xfrm>
            <a:off x="323528" y="3371868"/>
            <a:ext cx="4623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 </a:t>
            </a:r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uk-UA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29"/>
          <a:stretch/>
        </p:blipFill>
        <p:spPr>
          <a:xfrm>
            <a:off x="4691714" y="3789040"/>
            <a:ext cx="1890061" cy="24676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817218"/>
            <a:ext cx="1728802" cy="179490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93095"/>
            <a:ext cx="2975087" cy="240238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96" y="1226747"/>
            <a:ext cx="2438474" cy="234798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52755"/>
            <a:ext cx="2438474" cy="23479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8" y="4302199"/>
            <a:ext cx="5657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7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Весела </a:t>
            </a:r>
            <a:r>
              <a:rPr lang="ru-RU" dirty="0" err="1"/>
              <a:t>лічба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05393" y="1340768"/>
            <a:ext cx="4388296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Появилися</a:t>
            </a:r>
            <a:r>
              <a:rPr lang="ru-RU" dirty="0"/>
              <a:t> у </a:t>
            </a:r>
            <a:r>
              <a:rPr lang="ru-RU" dirty="0" err="1"/>
              <a:t>квочки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Три сини, </a:t>
            </a:r>
            <a:r>
              <a:rPr lang="ru-RU" dirty="0" err="1"/>
              <a:t>чотири</a:t>
            </a:r>
            <a:r>
              <a:rPr lang="ru-RU" dirty="0"/>
              <a:t> дочки.</a:t>
            </a:r>
          </a:p>
          <a:p>
            <a:pPr marL="0" indent="0">
              <a:buNone/>
            </a:pPr>
            <a:r>
              <a:rPr lang="ru-RU" dirty="0" err="1"/>
              <a:t>Хоч</a:t>
            </a:r>
            <a:r>
              <a:rPr lang="ru-RU" dirty="0"/>
              <a:t> </a:t>
            </a:r>
            <a:r>
              <a:rPr lang="ru-RU" dirty="0" err="1"/>
              <a:t>чекала</a:t>
            </a:r>
            <a:r>
              <a:rPr lang="ru-RU" dirty="0"/>
              <a:t> на курчат,</a:t>
            </a:r>
          </a:p>
          <a:p>
            <a:pPr marL="0" indent="0">
              <a:buNone/>
            </a:pPr>
            <a:r>
              <a:rPr lang="ru-RU" dirty="0" err="1"/>
              <a:t>Вийшло</a:t>
            </a:r>
            <a:r>
              <a:rPr lang="ru-RU" dirty="0"/>
              <a:t> ... (семеро) </a:t>
            </a:r>
            <a:r>
              <a:rPr lang="ru-RU" dirty="0" err="1"/>
              <a:t>качат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262" y="1340768"/>
            <a:ext cx="3121158" cy="284074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16" y="3068960"/>
            <a:ext cx="2577146" cy="36450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3528" y="3956188"/>
            <a:ext cx="2981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+ </a:t>
            </a:r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uk-UA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27" y="4706822"/>
            <a:ext cx="1120885" cy="122061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89" y="1728719"/>
            <a:ext cx="1067567" cy="13750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284311"/>
            <a:ext cx="1067567" cy="137508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581128"/>
            <a:ext cx="1067567" cy="137508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27" y="3429000"/>
            <a:ext cx="1120885" cy="122061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67" y="1412776"/>
            <a:ext cx="1120885" cy="122061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72" y="3075025"/>
            <a:ext cx="1120885" cy="12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2325">
            <a:off x="7430135" y="2333451"/>
            <a:ext cx="1272314" cy="1844824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79512" y="1340768"/>
            <a:ext cx="4720014" cy="211683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До </a:t>
            </a:r>
            <a:r>
              <a:rPr lang="ru-RU" dirty="0"/>
              <a:t>зайчика на </a:t>
            </a:r>
            <a:r>
              <a:rPr lang="ru-RU" dirty="0" err="1"/>
              <a:t>обід</a:t>
            </a:r>
            <a:endParaRPr lang="ru-RU" dirty="0"/>
          </a:p>
          <a:p>
            <a:pPr marL="0" indent="0">
              <a:buNone/>
            </a:pPr>
            <a:r>
              <a:rPr lang="ru-RU" dirty="0" err="1"/>
              <a:t>Завітав</a:t>
            </a:r>
            <a:r>
              <a:rPr lang="ru-RU" dirty="0"/>
              <a:t> дружок — </a:t>
            </a:r>
            <a:r>
              <a:rPr lang="ru-RU" dirty="0" err="1"/>
              <a:t>сусід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Зайченята</a:t>
            </a:r>
            <a:r>
              <a:rPr lang="ru-RU" dirty="0"/>
              <a:t> </a:t>
            </a:r>
            <a:r>
              <a:rPr lang="ru-RU" dirty="0" err="1"/>
              <a:t>поруч</a:t>
            </a:r>
            <a:r>
              <a:rPr lang="ru-RU" dirty="0"/>
              <a:t> </a:t>
            </a:r>
            <a:r>
              <a:rPr lang="ru-RU" dirty="0" err="1"/>
              <a:t>сіли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Та по </a:t>
            </a:r>
            <a:r>
              <a:rPr lang="ru-RU" dirty="0" err="1"/>
              <a:t>п’ять</a:t>
            </a:r>
            <a:r>
              <a:rPr lang="ru-RU" dirty="0"/>
              <a:t> </a:t>
            </a:r>
            <a:r>
              <a:rPr lang="ru-RU" dirty="0" err="1"/>
              <a:t>морквинок</a:t>
            </a:r>
            <a:r>
              <a:rPr lang="ru-RU" dirty="0"/>
              <a:t> </a:t>
            </a:r>
            <a:r>
              <a:rPr lang="ru-RU" dirty="0" err="1"/>
              <a:t>з’їли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Хто</a:t>
            </a:r>
            <a:r>
              <a:rPr lang="ru-RU" dirty="0"/>
              <a:t> з вас </a:t>
            </a:r>
            <a:r>
              <a:rPr lang="ru-RU" dirty="0" err="1"/>
              <a:t>вміє</a:t>
            </a:r>
            <a:r>
              <a:rPr lang="ru-RU" dirty="0"/>
              <a:t> </a:t>
            </a:r>
            <a:r>
              <a:rPr lang="ru-RU" dirty="0" err="1"/>
              <a:t>рахувать</a:t>
            </a:r>
            <a:r>
              <a:rPr lang="ru-RU" dirty="0"/>
              <a:t>?</a:t>
            </a:r>
          </a:p>
          <a:p>
            <a:pPr marL="0" indent="0">
              <a:buNone/>
            </a:pPr>
            <a:r>
              <a:rPr lang="ru-RU" dirty="0" err="1"/>
              <a:t>Скільки</a:t>
            </a:r>
            <a:r>
              <a:rPr lang="ru-RU" dirty="0"/>
              <a:t> буде </a:t>
            </a:r>
            <a:r>
              <a:rPr lang="ru-RU" dirty="0" err="1"/>
              <a:t>п’ять</a:t>
            </a:r>
            <a:r>
              <a:rPr lang="ru-RU" dirty="0"/>
              <a:t> та </a:t>
            </a:r>
            <a:r>
              <a:rPr lang="ru-RU" dirty="0" err="1"/>
              <a:t>п’ять</a:t>
            </a:r>
            <a:r>
              <a:rPr lang="ru-RU" dirty="0"/>
              <a:t> ?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75" y="4068429"/>
            <a:ext cx="2632644" cy="2079788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3058" y="1711485"/>
            <a:ext cx="1584176" cy="205305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06860"/>
            <a:ext cx="1795861" cy="23273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6516" y="3524147"/>
            <a:ext cx="3781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5+5=10</a:t>
            </a:r>
            <a:endParaRPr lang="ru-RU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6114">
            <a:off x="3999536" y="2982811"/>
            <a:ext cx="1272314" cy="184482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875" y="3476461"/>
            <a:ext cx="1272314" cy="184482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3634">
            <a:off x="5004048" y="3645024"/>
            <a:ext cx="1272314" cy="184482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2248">
            <a:off x="4243812" y="3334706"/>
            <a:ext cx="1272314" cy="184482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601735"/>
            <a:ext cx="1272314" cy="184482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8157">
            <a:off x="7309215" y="2529647"/>
            <a:ext cx="1272314" cy="184482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0698">
            <a:off x="6727565" y="2396912"/>
            <a:ext cx="127231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6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лічба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Лічба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 межах 10 в прямому і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зворотному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порядку.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8" b="62277"/>
          <a:stretch/>
        </p:blipFill>
        <p:spPr>
          <a:xfrm>
            <a:off x="5580112" y="1382538"/>
            <a:ext cx="1036340" cy="120469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9352" r="48661" b="62616"/>
          <a:stretch/>
        </p:blipFill>
        <p:spPr bwMode="auto">
          <a:xfrm>
            <a:off x="3347864" y="1776709"/>
            <a:ext cx="1240186" cy="171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6" t="65836"/>
          <a:stretch/>
        </p:blipFill>
        <p:spPr bwMode="auto">
          <a:xfrm>
            <a:off x="7289459" y="2456688"/>
            <a:ext cx="1406140" cy="14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1" b="71785"/>
          <a:stretch/>
        </p:blipFill>
        <p:spPr bwMode="auto">
          <a:xfrm>
            <a:off x="6552369" y="4077072"/>
            <a:ext cx="1440160" cy="159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5" r="27823" b="68878"/>
          <a:stretch/>
        </p:blipFill>
        <p:spPr bwMode="auto">
          <a:xfrm>
            <a:off x="1072091" y="4653136"/>
            <a:ext cx="1073670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37086" r="39077" b="20270"/>
          <a:stretch/>
        </p:blipFill>
        <p:spPr bwMode="auto">
          <a:xfrm>
            <a:off x="5025484" y="3182188"/>
            <a:ext cx="99060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4" r="71582" b="31115"/>
          <a:stretch/>
        </p:blipFill>
        <p:spPr bwMode="auto">
          <a:xfrm>
            <a:off x="2145761" y="3412052"/>
            <a:ext cx="1715790" cy="185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6" r="65507"/>
          <a:stretch/>
        </p:blipFill>
        <p:spPr bwMode="auto">
          <a:xfrm>
            <a:off x="3563888" y="5084873"/>
            <a:ext cx="1632957" cy="150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8" t="27038" r="11233" b="38728"/>
          <a:stretch/>
        </p:blipFill>
        <p:spPr bwMode="auto">
          <a:xfrm>
            <a:off x="179512" y="3538285"/>
            <a:ext cx="1043608" cy="1528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19900562">
            <a:off x="803452" y="1822068"/>
            <a:ext cx="187220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0" b="1" dirty="0" smtClean="0">
                <a:solidFill>
                  <a:srgbClr val="99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ru-RU" sz="11000" b="1" dirty="0">
              <a:solidFill>
                <a:srgbClr val="99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572</TotalTime>
  <Words>548</Words>
  <Application>Microsoft Office PowerPoint</Application>
  <PresentationFormat>Экран (4:3)</PresentationFormat>
  <Paragraphs>136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Academic_ID07</vt:lpstr>
      <vt:lpstr>Математика</vt:lpstr>
      <vt:lpstr>Перевір свої знання. Узагальнення й систематизація знань учнів</vt:lpstr>
      <vt:lpstr>Логічна задача. З-за пенька показалося 6 заячих вух. Скільки там зайців?</vt:lpstr>
      <vt:lpstr>Гра «Число загубилось»</vt:lpstr>
      <vt:lpstr>Весела лічба</vt:lpstr>
      <vt:lpstr>Весела лічба</vt:lpstr>
      <vt:lpstr>Весела лічба</vt:lpstr>
      <vt:lpstr>Весела лічба</vt:lpstr>
      <vt:lpstr>Усна лічба Лічба у межах 10 в прямому і зворотному порядку.</vt:lpstr>
      <vt:lpstr>Чи правильно розташовані у будиночках цифри?</vt:lpstr>
      <vt:lpstr>Чи правильно розташовані у будиночках цифри?</vt:lpstr>
      <vt:lpstr>Гра «Ялинка» (повторення складу числа 9)</vt:lpstr>
      <vt:lpstr>Розв'язування нерівностей</vt:lpstr>
      <vt:lpstr>Числовий ряд</vt:lpstr>
      <vt:lpstr>Фізкультхвилинка </vt:lpstr>
      <vt:lpstr>Робота за підручником </vt:lpstr>
      <vt:lpstr>Обчислити за допомогою числового променя</vt:lpstr>
      <vt:lpstr>Даринчині намистинки</vt:lpstr>
      <vt:lpstr>Утворюємо множини</vt:lpstr>
      <vt:lpstr>Каліграфічна хвилинка. «Конкурс красунь»</vt:lpstr>
      <vt:lpstr>Які монети України ви знаєте?  Якими монетами можна набрати 5 к.?</vt:lpstr>
      <vt:lpstr>Робота з монетами номіналом 5 к., 2 к., 1 к. 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66</cp:revision>
  <dcterms:created xsi:type="dcterms:W3CDTF">2015-02-01T14:23:41Z</dcterms:created>
  <dcterms:modified xsi:type="dcterms:W3CDTF">2015-02-27T18:22:37Z</dcterms:modified>
</cp:coreProperties>
</file>